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38"/>
  </p:notesMasterIdLst>
  <p:handoutMasterIdLst>
    <p:handoutMasterId r:id="rId39"/>
  </p:handoutMasterIdLst>
  <p:sldIdLst>
    <p:sldId id="256" r:id="rId2"/>
    <p:sldId id="257" r:id="rId3"/>
    <p:sldId id="286" r:id="rId4"/>
    <p:sldId id="263" r:id="rId5"/>
    <p:sldId id="284" r:id="rId6"/>
    <p:sldId id="285" r:id="rId7"/>
    <p:sldId id="258" r:id="rId8"/>
    <p:sldId id="259" r:id="rId9"/>
    <p:sldId id="283" r:id="rId10"/>
    <p:sldId id="261" r:id="rId11"/>
    <p:sldId id="264" r:id="rId12"/>
    <p:sldId id="270" r:id="rId13"/>
    <p:sldId id="262" r:id="rId14"/>
    <p:sldId id="260" r:id="rId15"/>
    <p:sldId id="275" r:id="rId16"/>
    <p:sldId id="271" r:id="rId17"/>
    <p:sldId id="272" r:id="rId18"/>
    <p:sldId id="273" r:id="rId19"/>
    <p:sldId id="274" r:id="rId20"/>
    <p:sldId id="280" r:id="rId21"/>
    <p:sldId id="278" r:id="rId22"/>
    <p:sldId id="267" r:id="rId23"/>
    <p:sldId id="266" r:id="rId24"/>
    <p:sldId id="279" r:id="rId25"/>
    <p:sldId id="281" r:id="rId26"/>
    <p:sldId id="282" r:id="rId27"/>
    <p:sldId id="265" r:id="rId28"/>
    <p:sldId id="277" r:id="rId29"/>
    <p:sldId id="276" r:id="rId30"/>
    <p:sldId id="289" r:id="rId31"/>
    <p:sldId id="268" r:id="rId32"/>
    <p:sldId id="292" r:id="rId33"/>
    <p:sldId id="291" r:id="rId34"/>
    <p:sldId id="290" r:id="rId35"/>
    <p:sldId id="288" r:id="rId36"/>
    <p:sldId id="26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386B295-4652-B441-8D23-93089606C5CA}">
          <p14:sldIdLst>
            <p14:sldId id="256"/>
            <p14:sldId id="257"/>
            <p14:sldId id="286"/>
            <p14:sldId id="263"/>
            <p14:sldId id="284"/>
            <p14:sldId id="285"/>
            <p14:sldId id="258"/>
            <p14:sldId id="259"/>
            <p14:sldId id="283"/>
            <p14:sldId id="261"/>
            <p14:sldId id="264"/>
            <p14:sldId id="270"/>
            <p14:sldId id="262"/>
            <p14:sldId id="260"/>
            <p14:sldId id="275"/>
            <p14:sldId id="271"/>
            <p14:sldId id="272"/>
            <p14:sldId id="273"/>
            <p14:sldId id="274"/>
            <p14:sldId id="280"/>
            <p14:sldId id="278"/>
            <p14:sldId id="267"/>
            <p14:sldId id="266"/>
            <p14:sldId id="279"/>
            <p14:sldId id="281"/>
            <p14:sldId id="282"/>
            <p14:sldId id="265"/>
            <p14:sldId id="277"/>
            <p14:sldId id="276"/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77843" autoAdjust="0"/>
  </p:normalViewPr>
  <p:slideViewPr>
    <p:cSldViewPr snapToGrid="0" snapToObjects="1">
      <p:cViewPr varScale="1">
        <p:scale>
          <a:sx n="94" d="100"/>
          <a:sy n="94" d="100"/>
        </p:scale>
        <p:origin x="-20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peekMessage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12/11/13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12/11/13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Tuesday 12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 (B-Trees)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</a:t>
            </a:r>
            <a:r>
              <a:rPr lang="en-US" dirty="0" smtClean="0"/>
              <a:t>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peekMessageForUpdate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 smtClean="0"/>
              <a:t>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</a:t>
            </a:r>
            <a:r>
              <a:rPr lang="en-US" dirty="0" smtClean="0"/>
              <a:t>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3593196" y="478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728869" y="1578971"/>
            <a:ext cx="2396435" cy="1643036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Client</a:t>
                    </a:r>
                    <a:endParaRPr lang="en-US" sz="1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" dirty="0" smtClean="0"/>
                    <a:t>Middleware</a:t>
                  </a:r>
                  <a:endParaRPr lang="en-US" sz="1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" dirty="0" smtClean="0"/>
                <a:t>Database</a:t>
              </a:r>
              <a:endParaRPr lang="en-US" sz="200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8"/>
          <p:cNvSpPr/>
          <p:nvPr/>
        </p:nvSpPr>
        <p:spPr>
          <a:xfrm>
            <a:off x="1200249" y="3510938"/>
            <a:ext cx="1453674" cy="1270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Testmaster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9" idx="0"/>
            <a:endCxn id="9" idx="2"/>
          </p:cNvCxnSpPr>
          <p:nvPr/>
        </p:nvCxnSpPr>
        <p:spPr>
          <a:xfrm flipV="1">
            <a:off x="1927086" y="3222007"/>
            <a:ext cx="1" cy="2889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728869" y="1578971"/>
            <a:ext cx="2396435" cy="3201967"/>
            <a:chOff x="728869" y="1578971"/>
            <a:chExt cx="2396435" cy="3201967"/>
          </a:xfrm>
        </p:grpSpPr>
        <p:grpSp>
          <p:nvGrpSpPr>
            <p:cNvPr id="8" name="Group 7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10" name="Group 9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1" name="Group 30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33" name="Group 32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35" name="Rounded Rectangle 34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6" name="Rounded Rectangle 35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7" name="Rounded Rectangle 36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34" name="Rounded Rectangle 33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32" name="Straight Connector 31"/>
                <p:cNvCxnSpPr>
                  <a:stCxn id="37" idx="3"/>
                  <a:endCxn id="34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Group 10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26" name="Group 25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28" name="Rounded Rectangle 27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9" name="Rounded Rectangle 28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30" name="Rounded Rectangle 29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27" name="Rounded Rectangle 26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25" name="Straight Connector 24"/>
                <p:cNvCxnSpPr>
                  <a:stCxn id="30" idx="3"/>
                  <a:endCxn id="27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Group 11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" name="Group 16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19" name="Group 18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21" name="Rounded Rectangle 20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2" name="Rounded Rectangle 21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23" name="Rounded Rectangle 22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20" name="Rounded Rectangle 19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18" name="Straight Connector 17"/>
                <p:cNvCxnSpPr>
                  <a:stCxn id="23" idx="3"/>
                  <a:endCxn id="20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" name="Can 12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14" name="Straight Connector 13"/>
              <p:cNvCxnSpPr>
                <a:stCxn id="34" idx="3"/>
                <a:endCxn id="13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>
                <a:stCxn id="27" idx="3"/>
                <a:endCxn id="13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20" idx="3"/>
                <a:endCxn id="13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Rounded Rectangle 38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  <a:endParaRPr lang="en-US" dirty="0"/>
            </a:p>
          </p:txBody>
        </p:sp>
        <p:cxnSp>
          <p:nvCxnSpPr>
            <p:cNvPr id="38" name="Straight Arrow Connector 37"/>
            <p:cNvCxnSpPr>
              <a:stCxn id="39" idx="0"/>
              <a:endCxn id="9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3421269" y="1578971"/>
            <a:ext cx="2396435" cy="3201967"/>
            <a:chOff x="728869" y="1578971"/>
            <a:chExt cx="2396435" cy="3201967"/>
          </a:xfrm>
        </p:grpSpPr>
        <p:grpSp>
          <p:nvGrpSpPr>
            <p:cNvPr id="41" name="Group 40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44" name="Rectangle 43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45" name="Group 44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6" name="Group 65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70" name="Rounded Rectangle 69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71" name="Rounded Rectangle 70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72" name="Rounded Rectangle 71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67" name="Straight Connector 66"/>
                <p:cNvCxnSpPr>
                  <a:stCxn id="72" idx="3"/>
                  <a:endCxn id="69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9" name="Group 58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61" name="Group 60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63" name="Rounded Rectangle 62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64" name="Rounded Rectangle 63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65" name="Rounded Rectangle 64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60" name="Straight Connector 59"/>
                <p:cNvCxnSpPr>
                  <a:stCxn id="65" idx="3"/>
                  <a:endCxn id="62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2" name="Group 51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54" name="Group 53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56" name="Rounded Rectangle 55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57" name="Rounded Rectangle 56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58" name="Rounded Rectangle 57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53" name="Straight Connector 52"/>
                <p:cNvCxnSpPr>
                  <a:stCxn id="58" idx="3"/>
                  <a:endCxn id="55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8" name="Can 47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49" name="Straight Connector 48"/>
              <p:cNvCxnSpPr>
                <a:stCxn id="69" idx="3"/>
                <a:endCxn id="48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62" idx="3"/>
                <a:endCxn id="48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55" idx="3"/>
                <a:endCxn id="48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Rounded Rectangle 41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  <a:endParaRPr lang="en-US" dirty="0"/>
            </a:p>
          </p:txBody>
        </p:sp>
        <p:cxnSp>
          <p:nvCxnSpPr>
            <p:cNvPr id="43" name="Straight Arrow Connector 42"/>
            <p:cNvCxnSpPr>
              <a:stCxn id="42" idx="0"/>
              <a:endCxn id="44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6108359" y="1578971"/>
            <a:ext cx="2396435" cy="3201967"/>
            <a:chOff x="728869" y="1578971"/>
            <a:chExt cx="2396435" cy="3201967"/>
          </a:xfrm>
        </p:grpSpPr>
        <p:grpSp>
          <p:nvGrpSpPr>
            <p:cNvPr id="74" name="Group 73"/>
            <p:cNvGrpSpPr/>
            <p:nvPr/>
          </p:nvGrpSpPr>
          <p:grpSpPr>
            <a:xfrm>
              <a:off x="728869" y="1578971"/>
              <a:ext cx="2396435" cy="1643036"/>
              <a:chOff x="871538" y="1733826"/>
              <a:chExt cx="7408862" cy="4052956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871538" y="1733826"/>
                <a:ext cx="7408862" cy="405295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 dirty="0"/>
              </a:p>
            </p:txBody>
          </p:sp>
          <p:grpSp>
            <p:nvGrpSpPr>
              <p:cNvPr id="78" name="Group 77"/>
              <p:cNvGrpSpPr/>
              <p:nvPr/>
            </p:nvGrpSpPr>
            <p:grpSpPr>
              <a:xfrm>
                <a:off x="1634435" y="2054091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99" name="Group 98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101" name="Group 100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103" name="Rounded Rectangle 102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104" name="Rounded Rectangle 103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105" name="Rounded Rectangle 104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102" name="Rounded Rectangle 101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100" name="Straight Connector 99"/>
                <p:cNvCxnSpPr>
                  <a:stCxn id="105" idx="3"/>
                  <a:endCxn id="102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Group 78"/>
              <p:cNvGrpSpPr/>
              <p:nvPr/>
            </p:nvGrpSpPr>
            <p:grpSpPr>
              <a:xfrm>
                <a:off x="1634435" y="3235740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92" name="Group 91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94" name="Group 93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96" name="Rounded Rectangle 95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7" name="Rounded Rectangle 96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8" name="Rounded Rectangle 97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95" name="Rounded Rectangle 94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93" name="Straight Connector 92"/>
                <p:cNvCxnSpPr>
                  <a:stCxn id="98" idx="3"/>
                  <a:endCxn id="95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Group 79"/>
              <p:cNvGrpSpPr/>
              <p:nvPr/>
            </p:nvGrpSpPr>
            <p:grpSpPr>
              <a:xfrm>
                <a:off x="1634435" y="4426234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85" name="Group 84"/>
                <p:cNvGrpSpPr/>
                <p:nvPr/>
              </p:nvGrpSpPr>
              <p:grpSpPr>
                <a:xfrm>
                  <a:off x="1634435" y="2043048"/>
                  <a:ext cx="3518479" cy="1106550"/>
                  <a:chOff x="1634435" y="2043048"/>
                  <a:chExt cx="3518479" cy="1106550"/>
                </a:xfrm>
              </p:grpSpPr>
              <p:grpSp>
                <p:nvGrpSpPr>
                  <p:cNvPr id="87" name="Group 86"/>
                  <p:cNvGrpSpPr/>
                  <p:nvPr/>
                </p:nvGrpSpPr>
                <p:grpSpPr>
                  <a:xfrm>
                    <a:off x="1634435" y="2043048"/>
                    <a:ext cx="1115391" cy="1104348"/>
                    <a:chOff x="1634435" y="2142435"/>
                    <a:chExt cx="1115391" cy="1104348"/>
                  </a:xfrm>
                </p:grpSpPr>
                <p:sp>
                  <p:nvSpPr>
                    <p:cNvPr id="89" name="Rounded Rectangle 88"/>
                    <p:cNvSpPr/>
                    <p:nvPr/>
                  </p:nvSpPr>
                  <p:spPr>
                    <a:xfrm>
                      <a:off x="1634435" y="2142435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0" name="Rounded Rectangle 89"/>
                    <p:cNvSpPr/>
                    <p:nvPr/>
                  </p:nvSpPr>
                  <p:spPr>
                    <a:xfrm>
                      <a:off x="1731620" y="2228577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  <p:sp>
                  <p:nvSpPr>
                    <p:cNvPr id="91" name="Rounded Rectangle 90"/>
                    <p:cNvSpPr/>
                    <p:nvPr/>
                  </p:nvSpPr>
                  <p:spPr>
                    <a:xfrm>
                      <a:off x="1828805" y="2325762"/>
                      <a:ext cx="921021" cy="921021"/>
                    </a:xfrm>
                    <a:prstGeom prst="roundRect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0" dirty="0" smtClean="0"/>
                        <a:t>Client</a:t>
                      </a:r>
                      <a:endParaRPr lang="en-US" sz="100" dirty="0"/>
                    </a:p>
                  </p:txBody>
                </p:sp>
              </p:grpSp>
              <p:sp>
                <p:nvSpPr>
                  <p:cNvPr id="88" name="Rounded Rectangle 87"/>
                  <p:cNvSpPr/>
                  <p:nvPr/>
                </p:nvSpPr>
                <p:spPr>
                  <a:xfrm>
                    <a:off x="4231893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" dirty="0" smtClean="0"/>
                      <a:t>Middleware</a:t>
                    </a:r>
                    <a:endParaRPr lang="en-US" sz="100" dirty="0"/>
                  </a:p>
                </p:txBody>
              </p:sp>
            </p:grpSp>
            <p:cxnSp>
              <p:nvCxnSpPr>
                <p:cNvPr id="86" name="Straight Connector 85"/>
                <p:cNvCxnSpPr>
                  <a:stCxn id="91" idx="3"/>
                  <a:endCxn id="88" idx="1"/>
                </p:cNvCxnSpPr>
                <p:nvPr/>
              </p:nvCxnSpPr>
              <p:spPr>
                <a:xfrm>
                  <a:off x="2749826" y="2686886"/>
                  <a:ext cx="1482067" cy="2202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1" name="Can 80"/>
              <p:cNvSpPr/>
              <p:nvPr/>
            </p:nvSpPr>
            <p:spPr>
              <a:xfrm>
                <a:off x="6283739" y="2890351"/>
                <a:ext cx="1490870" cy="1982857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" dirty="0" smtClean="0"/>
                  <a:t>Database</a:t>
                </a:r>
                <a:endParaRPr lang="en-US" sz="200" dirty="0"/>
              </a:p>
            </p:txBody>
          </p:sp>
          <p:cxnSp>
            <p:nvCxnSpPr>
              <p:cNvPr id="82" name="Straight Connector 81"/>
              <p:cNvCxnSpPr>
                <a:stCxn id="102" idx="3"/>
                <a:endCxn id="81" idx="2"/>
              </p:cNvCxnSpPr>
              <p:nvPr/>
            </p:nvCxnSpPr>
            <p:spPr>
              <a:xfrm>
                <a:off x="5152914" y="2700131"/>
                <a:ext cx="1130825" cy="118164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>
                <a:stCxn id="95" idx="3"/>
                <a:endCxn id="81" idx="2"/>
              </p:cNvCxnSpPr>
              <p:nvPr/>
            </p:nvCxnSpPr>
            <p:spPr>
              <a:xfrm>
                <a:off x="5152914" y="3881780"/>
                <a:ext cx="1130825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>
                <a:stCxn id="88" idx="3"/>
                <a:endCxn id="81" idx="2"/>
              </p:cNvCxnSpPr>
              <p:nvPr/>
            </p:nvCxnSpPr>
            <p:spPr>
              <a:xfrm flipV="1">
                <a:off x="5152914" y="3881780"/>
                <a:ext cx="1130825" cy="119049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Rounded Rectangle 74"/>
            <p:cNvSpPr/>
            <p:nvPr/>
          </p:nvSpPr>
          <p:spPr>
            <a:xfrm>
              <a:off x="1200249" y="351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N</a:t>
              </a:r>
              <a:endParaRPr lang="en-US" dirty="0"/>
            </a:p>
          </p:txBody>
        </p:sp>
        <p:cxnSp>
          <p:nvCxnSpPr>
            <p:cNvPr id="76" name="Straight Arrow Connector 75"/>
            <p:cNvCxnSpPr>
              <a:stCxn id="75" idx="0"/>
              <a:endCxn id="77" idx="2"/>
            </p:cNvCxnSpPr>
            <p:nvPr/>
          </p:nvCxnSpPr>
          <p:spPr>
            <a:xfrm flipV="1">
              <a:off x="1927086" y="3222007"/>
              <a:ext cx="1" cy="28893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8" name="TextBox 107"/>
          <p:cNvSpPr txBox="1"/>
          <p:nvPr/>
        </p:nvSpPr>
        <p:spPr>
          <a:xfrm>
            <a:off x="457200" y="5223566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BTW: You cannot start more than 20 EC2 instances in parallel</a:t>
            </a:r>
          </a:p>
          <a:p>
            <a:pPr algn="ctr"/>
            <a:r>
              <a:rPr lang="en-US" sz="2400" dirty="0" smtClean="0"/>
              <a:t>=&gt; Request to Increase Amazon EC2 Instance Limit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  <a:endParaRPr lang="en-US" dirty="0" smtClean="0"/>
          </a:p>
          <a:p>
            <a:r>
              <a:rPr lang="en-US" dirty="0" smtClean="0"/>
              <a:t>Lessons </a:t>
            </a:r>
            <a:r>
              <a:rPr lang="en-US" dirty="0" smtClean="0"/>
              <a:t>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  <a:p>
            <a:r>
              <a:rPr lang="en-US" dirty="0" smtClean="0"/>
              <a:t>Bottlenecks, optimization Points</a:t>
            </a:r>
          </a:p>
          <a:p>
            <a:pPr lvl="1"/>
            <a:r>
              <a:rPr lang="en-US" dirty="0" smtClean="0"/>
              <a:t>Which component spends how much time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TODO: insert plot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95</a:t>
            </a:r>
            <a:r>
              <a:rPr lang="en-US" dirty="0"/>
              <a:t>% of all </a:t>
            </a:r>
            <a:r>
              <a:rPr lang="en-US" b="1" dirty="0" err="1" smtClean="0"/>
              <a:t>peekMessage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/>
              <a:t>For 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</a:t>
            </a:r>
            <a:r>
              <a:rPr lang="en-US" dirty="0" smtClean="0"/>
              <a:t>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 smtClean="0"/>
              <a:t>–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 smtClean="0"/>
              <a:t>– </a:t>
            </a:r>
            <a:r>
              <a:rPr lang="en-US" sz="3600" dirty="0" smtClean="0"/>
              <a:t>Primary </a:t>
            </a:r>
            <a:r>
              <a:rPr lang="en-US" sz="3600" dirty="0" smtClean="0"/>
              <a:t>Features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  <a:endParaRPr lang="en-US" dirty="0" smtClean="0"/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  <a:endParaRPr lang="en-US" dirty="0" smtClean="0"/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Throughput</a:t>
            </a:r>
          </a:p>
          <a:p>
            <a:pPr lvl="1"/>
            <a:r>
              <a:rPr lang="en-US" dirty="0" smtClean="0"/>
              <a:t>TODO: insert 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Response time</a:t>
            </a:r>
          </a:p>
          <a:p>
            <a:pPr lvl="1"/>
            <a:r>
              <a:rPr lang="en-US" dirty="0" smtClean="0"/>
              <a:t>TODO: insert response time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0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9618808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385272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509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  <a:endParaRPr lang="en-US" dirty="0" smtClean="0"/>
          </a:p>
          <a:p>
            <a:r>
              <a:rPr lang="en-US" dirty="0" smtClean="0"/>
              <a:t>Experiments</a:t>
            </a:r>
            <a:endParaRPr lang="en-US" dirty="0" smtClean="0"/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</a:t>
            </a:r>
            <a:r>
              <a:rPr lang="en-US" dirty="0" smtClean="0"/>
              <a:t>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  <a:endParaRPr lang="en-US" dirty="0" smtClean="0"/>
          </a:p>
          <a:p>
            <a:pPr lvl="1"/>
            <a:r>
              <a:rPr lang="en-US" dirty="0" smtClean="0"/>
              <a:t>=&gt; higher variance in response time</a:t>
            </a:r>
            <a:endParaRPr lang="en-US" dirty="0" smtClean="0"/>
          </a:p>
          <a:p>
            <a:r>
              <a:rPr lang="en-US" dirty="0" smtClean="0"/>
              <a:t>Improvement potential / bottleneck</a:t>
            </a:r>
          </a:p>
          <a:p>
            <a:pPr lvl="1"/>
            <a:r>
              <a:rPr lang="en-US" dirty="0" smtClean="0"/>
              <a:t>Database</a:t>
            </a:r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Tuesday 12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Wednesday 13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1828</TotalTime>
  <Words>1148</Words>
  <Application>Microsoft Macintosh PowerPoint</Application>
  <PresentationFormat>On-screen Show (4:3)</PresentationFormat>
  <Paragraphs>409</Paragraphs>
  <Slides>36</Slides>
  <Notes>4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Waveform</vt:lpstr>
      <vt:lpstr>MLMQ Mat Luke Message Queuing</vt:lpstr>
      <vt:lpstr>Agenda</vt:lpstr>
      <vt:lpstr>Agenda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Summary</vt:lpstr>
      <vt:lpstr>Experiments – 2h Trace</vt:lpstr>
      <vt:lpstr>Experiments – 2h Trace</vt:lpstr>
      <vt:lpstr>Experiments – Features</vt:lpstr>
      <vt:lpstr>Experiments – Primary Features</vt:lpstr>
      <vt:lpstr>Experiments – Results: 2k Test</vt:lpstr>
      <vt:lpstr>Experiments – Results: 2k Test</vt:lpstr>
      <vt:lpstr>Experiments – Results</vt:lpstr>
      <vt:lpstr>Experiments – Results</vt:lpstr>
      <vt:lpstr>Experiments – Results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133</cp:revision>
  <dcterms:created xsi:type="dcterms:W3CDTF">2013-11-11T17:38:36Z</dcterms:created>
  <dcterms:modified xsi:type="dcterms:W3CDTF">2013-11-13T00:08:00Z</dcterms:modified>
</cp:coreProperties>
</file>

<file path=docProps/thumbnail.jpeg>
</file>